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6" Type="http://schemas.openxmlformats.org/officeDocument/2006/relationships/image" Target="../media/image15.jpg"/><Relationship Id="rId17" Type="http://schemas.openxmlformats.org/officeDocument/2006/relationships/image" Target="../media/image16.jpg"/><Relationship Id="rId18" Type="http://schemas.openxmlformats.org/officeDocument/2006/relationships/image" Target="../media/image17.jpg"/><Relationship Id="rId19" Type="http://schemas.openxmlformats.org/officeDocument/2006/relationships/image" Target="../media/image18.jpg"/><Relationship Id="rId20" Type="http://schemas.openxmlformats.org/officeDocument/2006/relationships/image" Target="../media/image19.jpg"/><Relationship Id="rId21" Type="http://schemas.openxmlformats.org/officeDocument/2006/relationships/image" Target="../media/image20.jp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2278" y="3520290"/>
            <a:ext cx="2521492" cy="25252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0764" y="3524059"/>
            <a:ext cx="1903369" cy="33167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97357" y="3520290"/>
            <a:ext cx="1990057" cy="3166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19330" y="3520290"/>
            <a:ext cx="8465280" cy="3166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82278" y="3113233"/>
            <a:ext cx="1907138" cy="3166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21333" y="3113233"/>
            <a:ext cx="2566721" cy="25252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38816" y="3109464"/>
            <a:ext cx="2039054" cy="32413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06019" y="3109464"/>
            <a:ext cx="1326704" cy="25629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86773" y="3109464"/>
            <a:ext cx="1307859" cy="32413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407704" y="3109464"/>
            <a:ext cx="1093023" cy="32413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047240" y="3109464"/>
            <a:ext cx="1398316" cy="33921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18445" y="2525261"/>
            <a:ext cx="14981964" cy="60304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14676" y="1571692"/>
            <a:ext cx="1194788" cy="689735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11228" y="1748838"/>
            <a:ext cx="1074178" cy="512590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75864" y="1582999"/>
            <a:ext cx="1503850" cy="855573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66402" y="1748838"/>
            <a:ext cx="418364" cy="512590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3640020" y="9935649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398" y="0"/>
                </a:lnTo>
              </a:path>
            </a:pathLst>
          </a:custGeom>
          <a:ln w="7914">
            <a:solidFill>
              <a:srgbClr val="1C3F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3647935" y="5585915"/>
            <a:ext cx="125095" cy="0"/>
          </a:xfrm>
          <a:custGeom>
            <a:avLst/>
            <a:gdLst/>
            <a:ahLst/>
            <a:cxnLst/>
            <a:rect l="l" t="t" r="r" b="b"/>
            <a:pathLst>
              <a:path w="125095" h="0">
                <a:moveTo>
                  <a:pt x="0" y="0"/>
                </a:moveTo>
                <a:lnTo>
                  <a:pt x="124881" y="0"/>
                </a:lnTo>
              </a:path>
            </a:pathLst>
          </a:custGeom>
          <a:ln w="3175">
            <a:solidFill>
              <a:srgbClr val="546B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3255703" y="5031865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 h="0">
                <a:moveTo>
                  <a:pt x="0" y="0"/>
                </a:moveTo>
                <a:lnTo>
                  <a:pt x="121363" y="0"/>
                </a:lnTo>
              </a:path>
            </a:pathLst>
          </a:custGeom>
          <a:ln w="3175">
            <a:solidFill>
              <a:srgbClr val="2B2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936536" y="2531166"/>
            <a:ext cx="14959965" cy="0"/>
          </a:xfrm>
          <a:custGeom>
            <a:avLst/>
            <a:gdLst/>
            <a:ahLst/>
            <a:cxnLst/>
            <a:rect l="l" t="t" r="r" b="b"/>
            <a:pathLst>
              <a:path w="14959965" h="0">
                <a:moveTo>
                  <a:pt x="0" y="0"/>
                </a:moveTo>
                <a:lnTo>
                  <a:pt x="14959346" y="0"/>
                </a:lnTo>
              </a:path>
            </a:pathLst>
          </a:custGeom>
          <a:ln w="3517">
            <a:solidFill>
              <a:srgbClr val="0F316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6" name="bg 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036095" y="1590538"/>
            <a:ext cx="1085485" cy="938492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32559" y="9445233"/>
            <a:ext cx="2212430" cy="486207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581797" y="4096954"/>
            <a:ext cx="2951164" cy="222373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36328" y="7734086"/>
            <a:ext cx="1718685" cy="1997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19130" y="2970030"/>
            <a:ext cx="862964" cy="48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9142" y="1899599"/>
            <a:ext cx="16489583" cy="7538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07619"/>
            <a:ext cx="16361435" cy="7990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07619"/>
            <a:ext cx="16361435" cy="8050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07619"/>
            <a:ext cx="16361435" cy="7990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07619"/>
            <a:ext cx="16361435" cy="68144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03849"/>
            <a:ext cx="16361435" cy="31697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15157"/>
            <a:ext cx="16361435" cy="83145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15157"/>
            <a:ext cx="16361435" cy="84954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50"/>
              <a:t>once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50495" y="2970030"/>
            <a:ext cx="3493135" cy="8870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0815">
              <a:lnSpc>
                <a:spcPts val="3375"/>
              </a:lnSpc>
              <a:spcBef>
                <a:spcPts val="135"/>
              </a:spcBef>
              <a:tabLst>
                <a:tab pos="1096645" algn="l"/>
                <a:tab pos="2013585" algn="l"/>
                <a:tab pos="3025775" algn="l"/>
              </a:tabLst>
            </a:pPr>
            <a:r>
              <a:rPr dirty="0" sz="2950" spc="-25">
                <a:latin typeface="Trebuchet MS"/>
                <a:cs typeface="Trebuchet MS"/>
              </a:rPr>
              <a:t>aia</a:t>
            </a:r>
            <a:r>
              <a:rPr dirty="0" sz="2950">
                <a:latin typeface="Trebuchet MS"/>
                <a:cs typeface="Trebuchet MS"/>
              </a:rPr>
              <a:t>	</a:t>
            </a:r>
            <a:r>
              <a:rPr dirty="0" sz="2950" spc="40">
                <a:latin typeface="Trebuchet MS"/>
                <a:cs typeface="Trebuchet MS"/>
              </a:rPr>
              <a:t>sian</a:t>
            </a:r>
            <a:r>
              <a:rPr dirty="0" sz="2950">
                <a:latin typeface="Trebuchet MS"/>
                <a:cs typeface="Trebuchet MS"/>
              </a:rPr>
              <a:t>	</a:t>
            </a:r>
            <a:r>
              <a:rPr dirty="0" sz="2950" spc="-25">
                <a:latin typeface="Trebuchet MS"/>
                <a:cs typeface="Trebuchet MS"/>
              </a:rPr>
              <a:t>ar</a:t>
            </a:r>
            <a:r>
              <a:rPr dirty="0" sz="2950">
                <a:latin typeface="Trebuchet MS"/>
                <a:cs typeface="Trebuchet MS"/>
              </a:rPr>
              <a:t>	</a:t>
            </a:r>
            <a:r>
              <a:rPr dirty="0" sz="2950" spc="-80">
                <a:latin typeface="Trebuchet MS"/>
                <a:cs typeface="Trebuchet MS"/>
              </a:rPr>
              <a:t>rar</a:t>
            </a:r>
            <a:endParaRPr sz="2950"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r>
              <a:rPr dirty="0" sz="2950" spc="-25">
                <a:latin typeface="Trebuchet MS"/>
                <a:cs typeface="Trebuchet MS"/>
              </a:rPr>
              <a:t>asi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28841" y="4290379"/>
            <a:ext cx="3122295" cy="246443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376555">
              <a:lnSpc>
                <a:spcPct val="100000"/>
              </a:lnSpc>
              <a:spcBef>
                <a:spcPts val="860"/>
              </a:spcBef>
            </a:pPr>
            <a:r>
              <a:rPr dirty="0" sz="1550">
                <a:latin typeface="Arial MT"/>
                <a:cs typeface="Arial MT"/>
              </a:rPr>
              <a:t>Defined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in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header</a:t>
            </a:r>
            <a:r>
              <a:rPr dirty="0" sz="1550" spc="70"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003197"/>
                </a:solidFill>
                <a:latin typeface="Arial MT"/>
                <a:cs typeface="Arial MT"/>
              </a:rPr>
              <a:t>«concept</a:t>
            </a:r>
            <a:r>
              <a:rPr dirty="0" sz="1550" spc="-114">
                <a:solidFill>
                  <a:srgbClr val="003197"/>
                </a:solidFill>
                <a:latin typeface="Arial MT"/>
                <a:cs typeface="Arial MT"/>
              </a:rPr>
              <a:t> </a:t>
            </a:r>
            <a:r>
              <a:rPr dirty="0" sz="1550" spc="-25">
                <a:solidFill>
                  <a:srgbClr val="1341A1"/>
                </a:solidFill>
                <a:latin typeface="Arial MT"/>
                <a:cs typeface="Arial MT"/>
              </a:rPr>
              <a:t>s»</a:t>
            </a:r>
            <a:endParaRPr sz="1550">
              <a:latin typeface="Arial MT"/>
              <a:cs typeface="Arial MT"/>
            </a:endParaRPr>
          </a:p>
          <a:p>
            <a:pPr marL="200025">
              <a:lnSpc>
                <a:spcPct val="100000"/>
              </a:lnSpc>
              <a:spcBef>
                <a:spcPts val="915"/>
              </a:spcBef>
              <a:tabLst>
                <a:tab pos="846455" algn="l"/>
              </a:tabLst>
            </a:pPr>
            <a:r>
              <a:rPr dirty="0" sz="1800" spc="-20">
                <a:solidFill>
                  <a:srgbClr val="07007E"/>
                </a:solidFill>
                <a:latin typeface="Trebuchet MS"/>
                <a:cs typeface="Trebuchet MS"/>
              </a:rPr>
              <a:t>same</a:t>
            </a:r>
            <a:r>
              <a:rPr dirty="0" sz="1800">
                <a:solidFill>
                  <a:srgbClr val="07007E"/>
                </a:solidFill>
                <a:latin typeface="Trebuchet MS"/>
                <a:cs typeface="Trebuchet MS"/>
              </a:rPr>
              <a:t>	</a:t>
            </a:r>
            <a:r>
              <a:rPr dirty="0" sz="1800">
                <a:solidFill>
                  <a:srgbClr val="080379"/>
                </a:solidFill>
                <a:latin typeface="Trebuchet MS"/>
                <a:cs typeface="Trebuchet MS"/>
              </a:rPr>
              <a:t>as</a:t>
            </a:r>
            <a:r>
              <a:rPr dirty="0" sz="1800" spc="180">
                <a:solidFill>
                  <a:srgbClr val="080379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0C6D08"/>
                </a:solidFill>
                <a:latin typeface="Trebuchet MS"/>
                <a:cs typeface="Trebuchet MS"/>
              </a:rPr>
              <a:t>(Co</a:t>
            </a:r>
            <a:r>
              <a:rPr dirty="0" sz="1800" spc="-310">
                <a:solidFill>
                  <a:srgbClr val="0C6D08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008000"/>
                </a:solidFill>
                <a:latin typeface="Trebuchet MS"/>
                <a:cs typeface="Trebuchet MS"/>
              </a:rPr>
              <a:t>+20)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00">
              <a:latin typeface="Trebuchet MS"/>
              <a:cs typeface="Trebuchet MS"/>
            </a:endParaRPr>
          </a:p>
          <a:p>
            <a:pPr marL="191770">
              <a:lnSpc>
                <a:spcPct val="100000"/>
              </a:lnSpc>
              <a:tabLst>
                <a:tab pos="1390650" algn="l"/>
              </a:tabLst>
            </a:pPr>
            <a:r>
              <a:rPr dirty="0" sz="1850" spc="145">
                <a:solidFill>
                  <a:srgbClr val="0544A5"/>
                </a:solidFill>
                <a:latin typeface="Arial MT"/>
                <a:cs typeface="Arial MT"/>
              </a:rPr>
              <a:t>derived</a:t>
            </a:r>
            <a:r>
              <a:rPr dirty="0" sz="1850">
                <a:solidFill>
                  <a:srgbClr val="0544A5"/>
                </a:solidFill>
                <a:latin typeface="Arial MT"/>
                <a:cs typeface="Arial MT"/>
              </a:rPr>
              <a:t>	</a:t>
            </a:r>
            <a:r>
              <a:rPr dirty="0" sz="1850" spc="-10">
                <a:solidFill>
                  <a:srgbClr val="0546A8"/>
                </a:solidFill>
                <a:latin typeface="Arial MT"/>
                <a:cs typeface="Arial MT"/>
              </a:rPr>
              <a:t>row</a:t>
            </a:r>
            <a:r>
              <a:rPr dirty="0" sz="1850" spc="-85">
                <a:solidFill>
                  <a:srgbClr val="0546A8"/>
                </a:solidFill>
                <a:latin typeface="Arial MT"/>
                <a:cs typeface="Arial MT"/>
              </a:rPr>
              <a:t> </a:t>
            </a:r>
            <a:r>
              <a:rPr dirty="0" sz="1850" spc="-200">
                <a:solidFill>
                  <a:srgbClr val="076E05"/>
                </a:solidFill>
                <a:latin typeface="Arial MT"/>
                <a:cs typeface="Arial MT"/>
              </a:rPr>
              <a:t>(C+</a:t>
            </a:r>
            <a:r>
              <a:rPr dirty="0" sz="1850" spc="-285">
                <a:solidFill>
                  <a:srgbClr val="076E05"/>
                </a:solidFill>
                <a:latin typeface="Arial MT"/>
                <a:cs typeface="Arial MT"/>
              </a:rPr>
              <a:t> </a:t>
            </a:r>
            <a:r>
              <a:rPr dirty="0" sz="1850" spc="-20">
                <a:solidFill>
                  <a:srgbClr val="008001"/>
                </a:solidFill>
                <a:latin typeface="Arial MT"/>
                <a:cs typeface="Arial MT"/>
              </a:rPr>
              <a:t>+20)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2200" spc="-45">
                <a:latin typeface="Arial MT"/>
                <a:cs typeface="Arial MT"/>
              </a:rPr>
              <a:t>Comparison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10">
                <a:latin typeface="Arial MT"/>
                <a:cs typeface="Arial MT"/>
              </a:rPr>
              <a:t>concepts</a:t>
            </a:r>
            <a:endParaRPr sz="2200">
              <a:latin typeface="Arial MT"/>
              <a:cs typeface="Arial MT"/>
            </a:endParaRPr>
          </a:p>
          <a:p>
            <a:pPr marL="353695">
              <a:lnSpc>
                <a:spcPct val="100000"/>
              </a:lnSpc>
              <a:spcBef>
                <a:spcPts val="525"/>
              </a:spcBef>
            </a:pPr>
            <a:r>
              <a:rPr dirty="0" sz="1600" spc="-20">
                <a:latin typeface="Arial MT"/>
                <a:cs typeface="Arial MT"/>
              </a:rPr>
              <a:t>Defined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in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header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0A41AE"/>
                </a:solidFill>
                <a:latin typeface="Arial MT"/>
                <a:cs typeface="Arial MT"/>
              </a:rPr>
              <a:t>&lt;concept</a:t>
            </a:r>
            <a:r>
              <a:rPr dirty="0" sz="1600" spc="-105">
                <a:solidFill>
                  <a:srgbClr val="0A41AE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012F95"/>
                </a:solidFill>
                <a:latin typeface="Arial MT"/>
                <a:cs typeface="Arial MT"/>
              </a:rPr>
              <a:t>s&gt;</a:t>
            </a:r>
            <a:endParaRPr sz="1600">
              <a:latin typeface="Arial MT"/>
              <a:cs typeface="Arial MT"/>
            </a:endParaRPr>
          </a:p>
          <a:p>
            <a:pPr marL="173990">
              <a:lnSpc>
                <a:spcPct val="100000"/>
              </a:lnSpc>
              <a:spcBef>
                <a:spcPts val="1075"/>
              </a:spcBef>
              <a:tabLst>
                <a:tab pos="604520" algn="l"/>
                <a:tab pos="2546985" algn="l"/>
              </a:tabLst>
            </a:pPr>
            <a:r>
              <a:rPr dirty="0" sz="1650" spc="-25" i="1">
                <a:solidFill>
                  <a:srgbClr val="0544AA"/>
                </a:solidFill>
                <a:latin typeface="Arial"/>
                <a:cs typeface="Arial"/>
              </a:rPr>
              <a:t>box</a:t>
            </a:r>
            <a:r>
              <a:rPr dirty="0" sz="1650" i="1">
                <a:solidFill>
                  <a:srgbClr val="0544AA"/>
                </a:solidFill>
                <a:latin typeface="Arial"/>
                <a:cs typeface="Arial"/>
              </a:rPr>
              <a:t>	</a:t>
            </a:r>
            <a:r>
              <a:rPr dirty="0" sz="1650" spc="190" i="1">
                <a:solidFill>
                  <a:srgbClr val="0842AE"/>
                </a:solidFill>
                <a:latin typeface="Arial"/>
                <a:cs typeface="Arial"/>
              </a:rPr>
              <a:t>lean</a:t>
            </a:r>
            <a:r>
              <a:rPr dirty="0" sz="1650" spc="-240" i="1">
                <a:solidFill>
                  <a:srgbClr val="0842AE"/>
                </a:solidFill>
                <a:latin typeface="Arial"/>
                <a:cs typeface="Arial"/>
              </a:rPr>
              <a:t> </a:t>
            </a:r>
            <a:r>
              <a:rPr dirty="0" sz="1650" spc="130" i="1">
                <a:solidFill>
                  <a:srgbClr val="0A42B1"/>
                </a:solidFill>
                <a:latin typeface="Arial"/>
                <a:cs typeface="Arial"/>
              </a:rPr>
              <a:t>-</a:t>
            </a:r>
            <a:r>
              <a:rPr dirty="0" sz="1650" spc="-235" i="1">
                <a:solidFill>
                  <a:srgbClr val="0A42B1"/>
                </a:solidFill>
                <a:latin typeface="Arial"/>
                <a:cs typeface="Arial"/>
              </a:rPr>
              <a:t> </a:t>
            </a:r>
            <a:r>
              <a:rPr dirty="0" sz="1650" i="1">
                <a:solidFill>
                  <a:srgbClr val="0849B1"/>
                </a:solidFill>
                <a:latin typeface="Arial"/>
                <a:cs typeface="Arial"/>
              </a:rPr>
              <a:t>Yes</a:t>
            </a:r>
            <a:r>
              <a:rPr dirty="0" sz="1650" spc="140" i="1">
                <a:solidFill>
                  <a:srgbClr val="0849B1"/>
                </a:solidFill>
                <a:latin typeface="Arial"/>
                <a:cs typeface="Arial"/>
              </a:rPr>
              <a:t> </a:t>
            </a:r>
            <a:r>
              <a:rPr dirty="0" sz="1650" i="1">
                <a:solidFill>
                  <a:srgbClr val="0548B1"/>
                </a:solidFill>
                <a:latin typeface="Arial"/>
                <a:cs typeface="Arial"/>
              </a:rPr>
              <a:t>job</a:t>
            </a:r>
            <a:r>
              <a:rPr dirty="0" sz="1650" spc="220" i="1">
                <a:solidFill>
                  <a:srgbClr val="0548B1"/>
                </a:solidFill>
                <a:latin typeface="Arial"/>
                <a:cs typeface="Arial"/>
              </a:rPr>
              <a:t> </a:t>
            </a:r>
            <a:r>
              <a:rPr dirty="0" sz="1650" i="1">
                <a:solidFill>
                  <a:srgbClr val="0144AF"/>
                </a:solidFill>
                <a:latin typeface="Arial"/>
                <a:cs typeface="Arial"/>
              </a:rPr>
              <a:t>be</a:t>
            </a:r>
            <a:r>
              <a:rPr dirty="0" sz="1650" spc="70" i="1">
                <a:solidFill>
                  <a:srgbClr val="0144AF"/>
                </a:solidFill>
                <a:latin typeface="Arial"/>
                <a:cs typeface="Arial"/>
              </a:rPr>
              <a:t> </a:t>
            </a:r>
            <a:r>
              <a:rPr dirty="0" sz="1650" spc="-50">
                <a:solidFill>
                  <a:srgbClr val="0C700A"/>
                </a:solidFill>
                <a:latin typeface="Arial MT"/>
                <a:cs typeface="Arial MT"/>
              </a:rPr>
              <a:t>(</a:t>
            </a:r>
            <a:r>
              <a:rPr dirty="0" sz="1650">
                <a:solidFill>
                  <a:srgbClr val="0C700A"/>
                </a:solidFill>
                <a:latin typeface="Arial MT"/>
                <a:cs typeface="Arial MT"/>
              </a:rPr>
              <a:t>	+-</a:t>
            </a:r>
            <a:r>
              <a:rPr dirty="0" sz="1650" spc="290">
                <a:solidFill>
                  <a:srgbClr val="0C700A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0C700A"/>
                </a:solidFill>
                <a:latin typeface="Arial MT"/>
                <a:cs typeface="Arial MT"/>
              </a:rPr>
              <a:t>20)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564412" y="6817520"/>
            <a:ext cx="3046730" cy="75120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2000" spc="60">
                <a:latin typeface="Arial MT"/>
                <a:cs typeface="Arial MT"/>
              </a:rPr>
              <a:t>Object</a:t>
            </a:r>
            <a:r>
              <a:rPr dirty="0" sz="2000" spc="185">
                <a:latin typeface="Arial MT"/>
                <a:cs typeface="Arial MT"/>
              </a:rPr>
              <a:t> </a:t>
            </a:r>
            <a:r>
              <a:rPr dirty="0" sz="2000" spc="60">
                <a:latin typeface="Arial MT"/>
                <a:cs typeface="Arial MT"/>
              </a:rPr>
              <a:t>concepts</a:t>
            </a:r>
            <a:endParaRPr sz="2000">
              <a:latin typeface="Arial MT"/>
              <a:cs typeface="Arial MT"/>
            </a:endParaRPr>
          </a:p>
          <a:p>
            <a:pPr marL="349250">
              <a:lnSpc>
                <a:spcPct val="100000"/>
              </a:lnSpc>
              <a:spcBef>
                <a:spcPts val="655"/>
              </a:spcBef>
            </a:pPr>
            <a:r>
              <a:rPr dirty="0" sz="1500">
                <a:latin typeface="Arial MT"/>
                <a:cs typeface="Arial MT"/>
              </a:rPr>
              <a:t>Defined</a:t>
            </a:r>
            <a:r>
              <a:rPr dirty="0" sz="1500" spc="254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in</a:t>
            </a:r>
            <a:r>
              <a:rPr dirty="0" sz="1500" spc="1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header</a:t>
            </a:r>
            <a:r>
              <a:rPr dirty="0" sz="1500" spc="170"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002FA3"/>
                </a:solidFill>
                <a:latin typeface="Arial MT"/>
                <a:cs typeface="Arial MT"/>
              </a:rPr>
              <a:t>«concept </a:t>
            </a:r>
            <a:r>
              <a:rPr dirty="0" sz="1500" spc="-25">
                <a:solidFill>
                  <a:srgbClr val="0F3B9A"/>
                </a:solidFill>
                <a:latin typeface="Arial MT"/>
                <a:cs typeface="Arial MT"/>
              </a:rPr>
              <a:t>s»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554449" y="8054487"/>
            <a:ext cx="3037205" cy="1256030"/>
          </a:xfrm>
          <a:prstGeom prst="rect">
            <a:avLst/>
          </a:prstGeom>
        </p:spPr>
        <p:txBody>
          <a:bodyPr wrap="square" lIns="0" tIns="147320" rIns="0" bIns="0" rtlCol="0" vert="horz">
            <a:spAutoFit/>
          </a:bodyPr>
          <a:lstStyle/>
          <a:p>
            <a:pPr algn="ctr" marR="805815">
              <a:lnSpc>
                <a:spcPct val="100000"/>
              </a:lnSpc>
              <a:spcBef>
                <a:spcPts val="1160"/>
              </a:spcBef>
            </a:pPr>
            <a:r>
              <a:rPr dirty="0" sz="2000" spc="-70">
                <a:solidFill>
                  <a:srgbClr val="0544AE"/>
                </a:solidFill>
                <a:latin typeface="Trebuchet MS"/>
                <a:cs typeface="Trebuchet MS"/>
              </a:rPr>
              <a:t>copyab1e</a:t>
            </a:r>
            <a:r>
              <a:rPr dirty="0" sz="2000" spc="-105">
                <a:solidFill>
                  <a:srgbClr val="0544AE"/>
                </a:solidFill>
                <a:latin typeface="Trebuchet MS"/>
                <a:cs typeface="Trebuchet MS"/>
              </a:rPr>
              <a:t> </a:t>
            </a:r>
            <a:r>
              <a:rPr dirty="0" sz="2000" spc="-75">
                <a:solidFill>
                  <a:srgbClr val="006700"/>
                </a:solidFill>
                <a:latin typeface="Trebuchet MS"/>
                <a:cs typeface="Trebuchet MS"/>
              </a:rPr>
              <a:t>(cv</a:t>
            </a:r>
            <a:r>
              <a:rPr dirty="0" sz="2000" spc="-355">
                <a:solidFill>
                  <a:srgbClr val="00670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057900"/>
                </a:solidFill>
                <a:latin typeface="Trebuchet MS"/>
                <a:cs typeface="Trebuchet MS"/>
              </a:rPr>
              <a:t>+</a:t>
            </a:r>
            <a:r>
              <a:rPr dirty="0" sz="2000" spc="390">
                <a:solidFill>
                  <a:srgbClr val="057900"/>
                </a:solidFill>
                <a:latin typeface="Trebuchet MS"/>
                <a:cs typeface="Trebuchet MS"/>
              </a:rPr>
              <a:t> </a:t>
            </a:r>
            <a:r>
              <a:rPr dirty="0" sz="2000" spc="-290">
                <a:solidFill>
                  <a:srgbClr val="057900"/>
                </a:solidFill>
                <a:latin typeface="Trebuchet MS"/>
                <a:cs typeface="Trebuchet MS"/>
              </a:rPr>
              <a:t>0)</a:t>
            </a:r>
            <a:endParaRPr sz="2000">
              <a:latin typeface="Trebuchet MS"/>
              <a:cs typeface="Trebuchet MS"/>
            </a:endParaRPr>
          </a:p>
          <a:p>
            <a:pPr algn="ctr" marR="859155">
              <a:lnSpc>
                <a:spcPct val="100000"/>
              </a:lnSpc>
              <a:spcBef>
                <a:spcPts val="1170"/>
              </a:spcBef>
            </a:pPr>
            <a:r>
              <a:rPr dirty="0" sz="2200" spc="-35">
                <a:latin typeface="Trebuchet MS"/>
                <a:cs typeface="Trebuchet MS"/>
              </a:rPr>
              <a:t>Cal</a:t>
            </a:r>
            <a:r>
              <a:rPr dirty="0" sz="2200" spc="-130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able</a:t>
            </a:r>
            <a:r>
              <a:rPr dirty="0" sz="2200" spc="-125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concepts</a:t>
            </a:r>
            <a:endParaRPr sz="2200">
              <a:latin typeface="Trebuchet MS"/>
              <a:cs typeface="Trebuchet MS"/>
            </a:endParaRPr>
          </a:p>
          <a:p>
            <a:pPr marL="346710">
              <a:lnSpc>
                <a:spcPct val="100000"/>
              </a:lnSpc>
              <a:spcBef>
                <a:spcPts val="495"/>
              </a:spcBef>
            </a:pPr>
            <a:r>
              <a:rPr dirty="0" sz="1600" spc="-20">
                <a:latin typeface="Arial MT"/>
                <a:cs typeface="Arial MT"/>
              </a:rPr>
              <a:t>Defined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in</a:t>
            </a:r>
            <a:r>
              <a:rPr dirty="0" sz="1600" spc="-6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header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30">
                <a:solidFill>
                  <a:srgbClr val="0A3DB1"/>
                </a:solidFill>
                <a:latin typeface="Arial MT"/>
                <a:cs typeface="Arial MT"/>
              </a:rPr>
              <a:t>&lt;concept</a:t>
            </a:r>
            <a:r>
              <a:rPr dirty="0" sz="1600" spc="-85">
                <a:solidFill>
                  <a:srgbClr val="0A3DB1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002190"/>
                </a:solidFill>
                <a:latin typeface="Arial MT"/>
                <a:cs typeface="Arial MT"/>
              </a:rPr>
              <a:t>s&gt;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987929" y="9534402"/>
            <a:ext cx="77851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25">
                <a:solidFill>
                  <a:srgbClr val="167C0F"/>
                </a:solidFill>
                <a:latin typeface="Arial MT"/>
                <a:cs typeface="Arial MT"/>
              </a:rPr>
              <a:t>(C+</a:t>
            </a:r>
            <a:r>
              <a:rPr dirty="0" sz="1550" spc="-204">
                <a:solidFill>
                  <a:srgbClr val="167C0F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018201"/>
                </a:solidFill>
                <a:latin typeface="Arial MT"/>
                <a:cs typeface="Arial MT"/>
              </a:rPr>
              <a:t>+20)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82678" y="4580041"/>
            <a:ext cx="5459095" cy="11182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9050">
              <a:lnSpc>
                <a:spcPts val="2470"/>
              </a:lnSpc>
              <a:spcBef>
                <a:spcPts val="120"/>
              </a:spcBef>
            </a:pPr>
            <a:r>
              <a:rPr dirty="0" sz="2100" spc="-100">
                <a:latin typeface="Trebuchet MS"/>
                <a:cs typeface="Trebuchet MS"/>
              </a:rPr>
              <a:t>specifies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-114">
                <a:latin typeface="Trebuchet MS"/>
                <a:cs typeface="Trebuchet MS"/>
              </a:rPr>
              <a:t>that</a:t>
            </a:r>
            <a:r>
              <a:rPr dirty="0" sz="2100" spc="-45">
                <a:latin typeface="Trebuchet MS"/>
                <a:cs typeface="Trebuchet MS"/>
              </a:rPr>
              <a:t> </a:t>
            </a:r>
            <a:r>
              <a:rPr dirty="0" sz="2100" spc="-150">
                <a:latin typeface="Trebuchet MS"/>
                <a:cs typeface="Trebuchet MS"/>
              </a:rPr>
              <a:t>a</a:t>
            </a:r>
            <a:r>
              <a:rPr dirty="0" sz="2100" spc="-5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type</a:t>
            </a:r>
            <a:r>
              <a:rPr dirty="0" sz="2100" spc="-90">
                <a:latin typeface="Trebuchet MS"/>
                <a:cs typeface="Trebuchet MS"/>
              </a:rPr>
              <a:t> </a:t>
            </a:r>
            <a:r>
              <a:rPr dirty="0" sz="2100" spc="-110">
                <a:latin typeface="Trebuchet MS"/>
                <a:cs typeface="Trebuchet MS"/>
              </a:rPr>
              <a:t>is</a:t>
            </a:r>
            <a:r>
              <a:rPr dirty="0" sz="2100" spc="-80">
                <a:latin typeface="Trebuchet MS"/>
                <a:cs typeface="Trebuchet MS"/>
              </a:rPr>
              <a:t> </a:t>
            </a:r>
            <a:r>
              <a:rPr dirty="0" sz="2100" spc="-110">
                <a:latin typeface="Trebuchet MS"/>
                <a:cs typeface="Trebuchet MS"/>
              </a:rPr>
              <a:t>the</a:t>
            </a:r>
            <a:r>
              <a:rPr dirty="0" sz="2100" spc="-50">
                <a:latin typeface="Trebuchet MS"/>
                <a:cs typeface="Trebuchet MS"/>
              </a:rPr>
              <a:t> </a:t>
            </a:r>
            <a:r>
              <a:rPr dirty="0" sz="2100" spc="-20">
                <a:latin typeface="Trebuchet MS"/>
                <a:cs typeface="Trebuchet MS"/>
              </a:rPr>
              <a:t>same </a:t>
            </a:r>
            <a:r>
              <a:rPr dirty="0" sz="2100">
                <a:latin typeface="Trebuchet MS"/>
                <a:cs typeface="Trebuchet MS"/>
              </a:rPr>
              <a:t>as</a:t>
            </a:r>
            <a:r>
              <a:rPr dirty="0" sz="2100" spc="-85">
                <a:latin typeface="Trebuchet MS"/>
                <a:cs typeface="Trebuchet MS"/>
              </a:rPr>
              <a:t> </a:t>
            </a:r>
            <a:r>
              <a:rPr dirty="0" sz="2100" spc="-114">
                <a:latin typeface="Trebuchet MS"/>
                <a:cs typeface="Trebuchet MS"/>
              </a:rPr>
              <a:t>another</a:t>
            </a:r>
            <a:r>
              <a:rPr dirty="0" sz="2100" spc="-40">
                <a:latin typeface="Trebuchet MS"/>
                <a:cs typeface="Trebuchet MS"/>
              </a:rPr>
              <a:t> </a:t>
            </a:r>
            <a:r>
              <a:rPr dirty="0" sz="2100" spc="-20">
                <a:latin typeface="Trebuchet MS"/>
                <a:cs typeface="Trebuchet MS"/>
              </a:rPr>
              <a:t>type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ts val="1795"/>
              </a:lnSpc>
            </a:pPr>
            <a:r>
              <a:rPr dirty="0" sz="1550" spc="-10">
                <a:solidFill>
                  <a:srgbClr val="087405"/>
                </a:solidFill>
                <a:latin typeface="Trebuchet MS"/>
                <a:cs typeface="Trebuchet MS"/>
              </a:rPr>
              <a:t>(concept)</a:t>
            </a:r>
            <a:endParaRPr sz="1550">
              <a:latin typeface="Trebuchet MS"/>
              <a:cs typeface="Trebuchet MS"/>
            </a:endParaRPr>
          </a:p>
          <a:p>
            <a:pPr marL="19050">
              <a:lnSpc>
                <a:spcPts val="2510"/>
              </a:lnSpc>
            </a:pPr>
            <a:r>
              <a:rPr dirty="0" sz="2150" spc="-125">
                <a:latin typeface="Trebuchet MS"/>
                <a:cs typeface="Trebuchet MS"/>
              </a:rPr>
              <a:t>specifies</a:t>
            </a:r>
            <a:r>
              <a:rPr dirty="0" sz="2150" spc="-15">
                <a:latin typeface="Trebuchet MS"/>
                <a:cs typeface="Trebuchet MS"/>
              </a:rPr>
              <a:t> </a:t>
            </a:r>
            <a:r>
              <a:rPr dirty="0" sz="2150" spc="-125">
                <a:latin typeface="Trebuchet MS"/>
                <a:cs typeface="Trebuchet MS"/>
              </a:rPr>
              <a:t>that</a:t>
            </a:r>
            <a:r>
              <a:rPr dirty="0" sz="2150" spc="-50">
                <a:latin typeface="Trebuchet MS"/>
                <a:cs typeface="Trebuchet MS"/>
              </a:rPr>
              <a:t> </a:t>
            </a:r>
            <a:r>
              <a:rPr dirty="0" sz="2150" spc="-180">
                <a:latin typeface="Trebuchet MS"/>
                <a:cs typeface="Trebuchet MS"/>
              </a:rPr>
              <a:t>a</a:t>
            </a:r>
            <a:r>
              <a:rPr dirty="0" sz="2150" spc="-55">
                <a:latin typeface="Trebuchet MS"/>
                <a:cs typeface="Trebuchet MS"/>
              </a:rPr>
              <a:t> </a:t>
            </a:r>
            <a:r>
              <a:rPr dirty="0" sz="2150" spc="-114">
                <a:latin typeface="Trebuchet MS"/>
                <a:cs typeface="Trebuchet MS"/>
              </a:rPr>
              <a:t>type</a:t>
            </a:r>
            <a:r>
              <a:rPr dirty="0" sz="2150" spc="25">
                <a:latin typeface="Trebuchet MS"/>
                <a:cs typeface="Trebuchet MS"/>
              </a:rPr>
              <a:t> </a:t>
            </a:r>
            <a:r>
              <a:rPr dirty="0" sz="2150" spc="-120">
                <a:latin typeface="Trebuchet MS"/>
                <a:cs typeface="Trebuchet MS"/>
              </a:rPr>
              <a:t>is</a:t>
            </a:r>
            <a:r>
              <a:rPr dirty="0" sz="2150" spc="-40">
                <a:latin typeface="Trebuchet MS"/>
                <a:cs typeface="Trebuchet MS"/>
              </a:rPr>
              <a:t> </a:t>
            </a:r>
            <a:r>
              <a:rPr dirty="0" sz="2150" spc="-140">
                <a:latin typeface="Trebuchet MS"/>
                <a:cs typeface="Trebuchet MS"/>
              </a:rPr>
              <a:t>derived</a:t>
            </a:r>
            <a:r>
              <a:rPr dirty="0" sz="2150" spc="-25">
                <a:latin typeface="Trebuchet MS"/>
                <a:cs typeface="Trebuchet MS"/>
              </a:rPr>
              <a:t> </a:t>
            </a:r>
            <a:r>
              <a:rPr dirty="0" sz="2150" spc="-165">
                <a:latin typeface="Trebuchet MS"/>
                <a:cs typeface="Trebuchet MS"/>
              </a:rPr>
              <a:t>from</a:t>
            </a:r>
            <a:r>
              <a:rPr dirty="0" sz="2150" spc="-10">
                <a:latin typeface="Trebuchet MS"/>
                <a:cs typeface="Trebuchet MS"/>
              </a:rPr>
              <a:t> </a:t>
            </a:r>
            <a:r>
              <a:rPr dirty="0" sz="2150" spc="-130">
                <a:latin typeface="Trebuchet MS"/>
                <a:cs typeface="Trebuchet MS"/>
              </a:rPr>
              <a:t>another</a:t>
            </a:r>
            <a:r>
              <a:rPr dirty="0" sz="2150" spc="-15">
                <a:latin typeface="Trebuchet MS"/>
                <a:cs typeface="Trebuchet MS"/>
              </a:rPr>
              <a:t> </a:t>
            </a:r>
            <a:r>
              <a:rPr dirty="0" sz="2150" spc="-25">
                <a:latin typeface="Trebuchet MS"/>
                <a:cs typeface="Trebuchet MS"/>
              </a:rPr>
              <a:t>type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ts val="1805"/>
              </a:lnSpc>
            </a:pPr>
            <a:r>
              <a:rPr dirty="0" sz="1550" spc="-10">
                <a:solidFill>
                  <a:srgbClr val="077203"/>
                </a:solidFill>
                <a:latin typeface="Trebuchet MS"/>
                <a:cs typeface="Trebuchet MS"/>
              </a:rPr>
              <a:t>(concept)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23909" y="2968250"/>
            <a:ext cx="942975" cy="892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3404"/>
              </a:lnSpc>
              <a:spcBef>
                <a:spcPts val="114"/>
              </a:spcBef>
            </a:pPr>
            <a:r>
              <a:rPr dirty="0" sz="3000" spc="-25">
                <a:latin typeface="Trebuchet MS"/>
                <a:cs typeface="Trebuchet MS"/>
              </a:rPr>
              <a:t>an</a:t>
            </a:r>
            <a:endParaRPr sz="3000">
              <a:latin typeface="Trebuchet MS"/>
              <a:cs typeface="Trebuchet MS"/>
            </a:endParaRPr>
          </a:p>
          <a:p>
            <a:pPr marL="226060">
              <a:lnSpc>
                <a:spcPts val="3404"/>
              </a:lnSpc>
            </a:pPr>
            <a:r>
              <a:rPr dirty="0" sz="3000" spc="-75">
                <a:solidFill>
                  <a:srgbClr val="00319A"/>
                </a:solidFill>
                <a:latin typeface="Trebuchet MS"/>
                <a:cs typeface="Trebuchet MS"/>
              </a:rPr>
              <a:t>en.c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311241" y="2968250"/>
            <a:ext cx="1733550" cy="89217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12700" marR="5080" indent="180340">
              <a:lnSpc>
                <a:spcPts val="3210"/>
              </a:lnSpc>
              <a:spcBef>
                <a:spcPts val="545"/>
              </a:spcBef>
              <a:tabLst>
                <a:tab pos="1204595" algn="l"/>
              </a:tabLst>
            </a:pPr>
            <a:r>
              <a:rPr dirty="0" sz="3000" spc="-20">
                <a:latin typeface="Trebuchet MS"/>
                <a:cs typeface="Trebuchet MS"/>
              </a:rPr>
              <a:t>enis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25">
                <a:latin typeface="Trebuchet MS"/>
                <a:cs typeface="Trebuchet MS"/>
              </a:rPr>
              <a:t>an </a:t>
            </a:r>
            <a:r>
              <a:rPr dirty="0" sz="3000" spc="-10">
                <a:solidFill>
                  <a:srgbClr val="012D9A"/>
                </a:solidFill>
                <a:latin typeface="Trebuchet MS"/>
                <a:cs typeface="Trebuchet MS"/>
              </a:rPr>
              <a:t>erence.co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787505" y="2968250"/>
            <a:ext cx="948055" cy="4851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57860" algn="l"/>
              </a:tabLst>
            </a:pPr>
            <a:r>
              <a:rPr dirty="0" sz="3000" spc="-25">
                <a:latin typeface="Trebuchet MS"/>
                <a:cs typeface="Trebuchet MS"/>
              </a:rPr>
              <a:t>sin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285">
                <a:latin typeface="Trebuchet MS"/>
                <a:cs typeface="Trebuchet MS"/>
              </a:rPr>
              <a:t>a.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72234" y="6281976"/>
            <a:ext cx="5890895" cy="577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970">
              <a:lnSpc>
                <a:spcPts val="2550"/>
              </a:lnSpc>
              <a:spcBef>
                <a:spcPts val="125"/>
              </a:spcBef>
            </a:pPr>
            <a:r>
              <a:rPr dirty="0" sz="2150" spc="-125">
                <a:latin typeface="Trebuchet MS"/>
                <a:cs typeface="Trebuchet MS"/>
              </a:rPr>
              <a:t>specifies</a:t>
            </a:r>
            <a:r>
              <a:rPr dirty="0" sz="2150" spc="-45">
                <a:latin typeface="Trebuchet MS"/>
                <a:cs typeface="Trebuchet MS"/>
              </a:rPr>
              <a:t> </a:t>
            </a:r>
            <a:r>
              <a:rPr dirty="0" sz="2150" spc="-130">
                <a:latin typeface="Trebuchet MS"/>
                <a:cs typeface="Trebuchet MS"/>
              </a:rPr>
              <a:t>that</a:t>
            </a:r>
            <a:r>
              <a:rPr dirty="0" sz="2150" spc="-35">
                <a:latin typeface="Trebuchet MS"/>
                <a:cs typeface="Trebuchet MS"/>
              </a:rPr>
              <a:t> </a:t>
            </a:r>
            <a:r>
              <a:rPr dirty="0" sz="2150" spc="-180">
                <a:latin typeface="Trebuchet MS"/>
                <a:cs typeface="Trebuchet MS"/>
              </a:rPr>
              <a:t>a</a:t>
            </a:r>
            <a:r>
              <a:rPr dirty="0" sz="2150" spc="-55">
                <a:latin typeface="Trebuchet MS"/>
                <a:cs typeface="Trebuchet MS"/>
              </a:rPr>
              <a:t> </a:t>
            </a:r>
            <a:r>
              <a:rPr dirty="0" sz="2150" spc="-100">
                <a:latin typeface="Trebuchet MS"/>
                <a:cs typeface="Trebuchet MS"/>
              </a:rPr>
              <a:t>type</a:t>
            </a:r>
            <a:r>
              <a:rPr dirty="0" sz="2150" spc="-60">
                <a:latin typeface="Trebuchet MS"/>
                <a:cs typeface="Trebuchet MS"/>
              </a:rPr>
              <a:t> </a:t>
            </a:r>
            <a:r>
              <a:rPr dirty="0" sz="2150" spc="-120">
                <a:latin typeface="Trebuchet MS"/>
                <a:cs typeface="Trebuchet MS"/>
              </a:rPr>
              <a:t>can</a:t>
            </a:r>
            <a:r>
              <a:rPr dirty="0" sz="2150" spc="-50">
                <a:latin typeface="Trebuchet MS"/>
                <a:cs typeface="Trebuchet MS"/>
              </a:rPr>
              <a:t> </a:t>
            </a:r>
            <a:r>
              <a:rPr dirty="0" sz="2150" spc="-175">
                <a:latin typeface="Trebuchet MS"/>
                <a:cs typeface="Trebuchet MS"/>
              </a:rPr>
              <a:t>be</a:t>
            </a:r>
            <a:r>
              <a:rPr dirty="0" sz="2150" spc="-5">
                <a:latin typeface="Trebuchet MS"/>
                <a:cs typeface="Trebuchet MS"/>
              </a:rPr>
              <a:t> </a:t>
            </a:r>
            <a:r>
              <a:rPr dirty="0" sz="2150" spc="-60">
                <a:latin typeface="Trebuchet MS"/>
                <a:cs typeface="Trebuchet MS"/>
              </a:rPr>
              <a:t>used</a:t>
            </a:r>
            <a:r>
              <a:rPr dirty="0" sz="2150" spc="-90">
                <a:latin typeface="Trebuchet MS"/>
                <a:cs typeface="Trebuchet MS"/>
              </a:rPr>
              <a:t> </a:t>
            </a:r>
            <a:r>
              <a:rPr dirty="0" sz="2150" spc="-170">
                <a:latin typeface="Trebuchet MS"/>
                <a:cs typeface="Trebuchet MS"/>
              </a:rPr>
              <a:t>in</a:t>
            </a:r>
            <a:r>
              <a:rPr dirty="0" sz="2150" spc="-50">
                <a:latin typeface="Trebuchet MS"/>
                <a:cs typeface="Trebuchet MS"/>
              </a:rPr>
              <a:t> </a:t>
            </a:r>
            <a:r>
              <a:rPr dirty="0" sz="2150" spc="-105">
                <a:latin typeface="Trebuchet MS"/>
                <a:cs typeface="Trebuchet MS"/>
              </a:rPr>
              <a:t>Boolean</a:t>
            </a:r>
            <a:r>
              <a:rPr dirty="0" sz="2150" spc="70">
                <a:latin typeface="Trebuchet MS"/>
                <a:cs typeface="Trebuchet MS"/>
              </a:rPr>
              <a:t> </a:t>
            </a:r>
            <a:r>
              <a:rPr dirty="0" sz="2150" spc="-90">
                <a:latin typeface="Trebuchet MS"/>
                <a:cs typeface="Trebuchet MS"/>
              </a:rPr>
              <a:t>contexts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ts val="1770"/>
              </a:lnSpc>
            </a:pPr>
            <a:r>
              <a:rPr dirty="0" sz="1500">
                <a:solidFill>
                  <a:srgbClr val="006900"/>
                </a:solidFill>
                <a:latin typeface="Trebuchet MS"/>
                <a:cs typeface="Trebuchet MS"/>
              </a:rPr>
              <a:t>(exposition-only</a:t>
            </a:r>
            <a:r>
              <a:rPr dirty="0" sz="1500" spc="245">
                <a:solidFill>
                  <a:srgbClr val="006900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36400"/>
                </a:solidFill>
                <a:latin typeface="Trebuchet MS"/>
                <a:cs typeface="Trebuchet MS"/>
              </a:rPr>
              <a:t>concept*)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997091" y="7515763"/>
            <a:ext cx="7698740" cy="11049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2385"/>
              </a:lnSpc>
              <a:spcBef>
                <a:spcPts val="120"/>
              </a:spcBef>
            </a:pPr>
            <a:r>
              <a:rPr dirty="0" sz="2000" spc="-45">
                <a:latin typeface="Trebuchet MS"/>
                <a:cs typeface="Trebuchet MS"/>
              </a:rPr>
              <a:t>specifies</a:t>
            </a:r>
            <a:r>
              <a:rPr dirty="0" sz="2000" spc="-105">
                <a:latin typeface="Trebuchet MS"/>
                <a:cs typeface="Trebuchet MS"/>
              </a:rPr>
              <a:t> </a:t>
            </a:r>
            <a:r>
              <a:rPr dirty="0" sz="2000" spc="-25">
                <a:latin typeface="Trebuchet MS"/>
                <a:cs typeface="Trebuchet MS"/>
              </a:rPr>
              <a:t>that</a:t>
            </a:r>
            <a:r>
              <a:rPr dirty="0" sz="2000" spc="-12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an</a:t>
            </a:r>
            <a:r>
              <a:rPr dirty="0" sz="2000" spc="-150">
                <a:latin typeface="Trebuchet MS"/>
                <a:cs typeface="Trebuchet MS"/>
              </a:rPr>
              <a:t> </a:t>
            </a:r>
            <a:r>
              <a:rPr dirty="0" sz="2000" spc="-100">
                <a:latin typeface="Trebuchet MS"/>
                <a:cs typeface="Trebuchet MS"/>
              </a:rPr>
              <a:t>object</a:t>
            </a:r>
            <a:r>
              <a:rPr dirty="0" sz="2000" spc="-50">
                <a:latin typeface="Trebuchet MS"/>
                <a:cs typeface="Trebuchet MS"/>
              </a:rPr>
              <a:t> </a:t>
            </a:r>
            <a:r>
              <a:rPr dirty="0" sz="2000" spc="-85">
                <a:latin typeface="Trebuchet MS"/>
                <a:cs typeface="Trebuchet MS"/>
              </a:rPr>
              <a:t>of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a</a:t>
            </a:r>
            <a:r>
              <a:rPr dirty="0" sz="2000" spc="-13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type</a:t>
            </a:r>
            <a:r>
              <a:rPr dirty="0" sz="2000" spc="-4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can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be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moved</a:t>
            </a:r>
            <a:r>
              <a:rPr dirty="0" sz="2000" spc="-5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and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swapped</a:t>
            </a:r>
            <a:endParaRPr sz="2000">
              <a:latin typeface="Trebuchet MS"/>
              <a:cs typeface="Trebuchet MS"/>
            </a:endParaRPr>
          </a:p>
          <a:p>
            <a:pPr marL="16510">
              <a:lnSpc>
                <a:spcPts val="1785"/>
              </a:lnSpc>
            </a:pPr>
            <a:r>
              <a:rPr dirty="0" sz="1500" spc="-10">
                <a:solidFill>
                  <a:srgbClr val="016700"/>
                </a:solidFill>
                <a:latin typeface="Arial MT"/>
                <a:cs typeface="Arial MT"/>
              </a:rPr>
              <a:t>(concept)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ts val="2495"/>
              </a:lnSpc>
              <a:spcBef>
                <a:spcPts val="30"/>
              </a:spcBef>
            </a:pPr>
            <a:r>
              <a:rPr dirty="0" sz="2100" spc="-80">
                <a:latin typeface="Arial MT"/>
                <a:cs typeface="Arial MT"/>
              </a:rPr>
              <a:t>specifies</a:t>
            </a:r>
            <a:r>
              <a:rPr dirty="0" sz="2100" spc="-7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that</a:t>
            </a:r>
            <a:r>
              <a:rPr dirty="0" sz="2100" spc="-145">
                <a:latin typeface="Arial MT"/>
                <a:cs typeface="Arial MT"/>
              </a:rPr>
              <a:t> </a:t>
            </a:r>
            <a:r>
              <a:rPr dirty="0" sz="2100" spc="-75">
                <a:latin typeface="Arial MT"/>
                <a:cs typeface="Arial MT"/>
              </a:rPr>
              <a:t>an </a:t>
            </a:r>
            <a:r>
              <a:rPr dirty="0" sz="2100" spc="-55">
                <a:latin typeface="Arial MT"/>
                <a:cs typeface="Arial MT"/>
              </a:rPr>
              <a:t>object</a:t>
            </a:r>
            <a:r>
              <a:rPr dirty="0" sz="2100" spc="-3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of</a:t>
            </a:r>
            <a:r>
              <a:rPr dirty="0" sz="2100" spc="-65">
                <a:latin typeface="Arial MT"/>
                <a:cs typeface="Arial MT"/>
              </a:rPr>
              <a:t> </a:t>
            </a:r>
            <a:r>
              <a:rPr dirty="0" sz="2100" spc="-229">
                <a:latin typeface="Arial MT"/>
                <a:cs typeface="Arial MT"/>
              </a:rPr>
              <a:t>a</a:t>
            </a:r>
            <a:r>
              <a:rPr dirty="0" sz="2100" spc="55">
                <a:latin typeface="Arial MT"/>
                <a:cs typeface="Arial MT"/>
              </a:rPr>
              <a:t> </a:t>
            </a:r>
            <a:r>
              <a:rPr dirty="0" sz="2100" spc="-20">
                <a:latin typeface="Arial MT"/>
                <a:cs typeface="Arial MT"/>
              </a:rPr>
              <a:t>type</a:t>
            </a:r>
            <a:r>
              <a:rPr dirty="0" sz="2100" spc="-90">
                <a:latin typeface="Arial MT"/>
                <a:cs typeface="Arial MT"/>
              </a:rPr>
              <a:t> </a:t>
            </a:r>
            <a:r>
              <a:rPr dirty="0" sz="2100" spc="-105">
                <a:latin typeface="Arial MT"/>
                <a:cs typeface="Arial MT"/>
              </a:rPr>
              <a:t>can</a:t>
            </a:r>
            <a:r>
              <a:rPr dirty="0" sz="2100" spc="-40">
                <a:latin typeface="Arial MT"/>
                <a:cs typeface="Arial MT"/>
              </a:rPr>
              <a:t> </a:t>
            </a:r>
            <a:r>
              <a:rPr dirty="0" sz="2100" spc="-85">
                <a:latin typeface="Arial MT"/>
                <a:cs typeface="Arial MT"/>
              </a:rPr>
              <a:t>be</a:t>
            </a:r>
            <a:r>
              <a:rPr dirty="0" sz="2100" spc="-65">
                <a:latin typeface="Arial MT"/>
                <a:cs typeface="Arial MT"/>
              </a:rPr>
              <a:t> </a:t>
            </a:r>
            <a:r>
              <a:rPr dirty="0" sz="2100" spc="-75">
                <a:latin typeface="Arial MT"/>
                <a:cs typeface="Arial MT"/>
              </a:rPr>
              <a:t>copied,</a:t>
            </a:r>
            <a:r>
              <a:rPr dirty="0" sz="2100" spc="-10">
                <a:latin typeface="Arial MT"/>
                <a:cs typeface="Arial MT"/>
              </a:rPr>
              <a:t> </a:t>
            </a:r>
            <a:r>
              <a:rPr dirty="0" sz="2100" spc="-140">
                <a:latin typeface="Arial MT"/>
                <a:cs typeface="Arial MT"/>
              </a:rPr>
              <a:t>moized,</a:t>
            </a:r>
            <a:r>
              <a:rPr dirty="0" sz="2100" spc="20">
                <a:latin typeface="Arial MT"/>
                <a:cs typeface="Arial MT"/>
              </a:rPr>
              <a:t> </a:t>
            </a:r>
            <a:r>
              <a:rPr dirty="0" sz="2100" spc="-85">
                <a:latin typeface="Arial MT"/>
                <a:cs typeface="Arial MT"/>
              </a:rPr>
              <a:t>and</a:t>
            </a:r>
            <a:r>
              <a:rPr dirty="0" sz="2100" spc="-60">
                <a:latin typeface="Arial MT"/>
                <a:cs typeface="Arial MT"/>
              </a:rPr>
              <a:t> </a:t>
            </a:r>
            <a:r>
              <a:rPr dirty="0" sz="2100" spc="-55">
                <a:latin typeface="Arial MT"/>
                <a:cs typeface="Arial MT"/>
              </a:rPr>
              <a:t>swapped</a:t>
            </a:r>
            <a:endParaRPr sz="2100">
              <a:latin typeface="Arial MT"/>
              <a:cs typeface="Arial MT"/>
            </a:endParaRPr>
          </a:p>
          <a:p>
            <a:pPr marL="16510">
              <a:lnSpc>
                <a:spcPts val="1775"/>
              </a:lnSpc>
            </a:pPr>
            <a:r>
              <a:rPr dirty="0" sz="1500" spc="-10">
                <a:solidFill>
                  <a:srgbClr val="006600"/>
                </a:solidFill>
                <a:latin typeface="Arial MT"/>
                <a:cs typeface="Arial MT"/>
              </a:rPr>
              <a:t>(concept)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972050" y="9220053"/>
            <a:ext cx="8108950" cy="830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780">
              <a:lnSpc>
                <a:spcPts val="2285"/>
              </a:lnSpc>
              <a:spcBef>
                <a:spcPts val="105"/>
              </a:spcBef>
            </a:pPr>
            <a:r>
              <a:rPr dirty="0" sz="2200" spc="-145">
                <a:latin typeface="Trebuchet MS"/>
                <a:cs typeface="Trebuchet MS"/>
              </a:rPr>
              <a:t>specifies</a:t>
            </a:r>
            <a:r>
              <a:rPr dirty="0" sz="2200" spc="40">
                <a:latin typeface="Trebuchet MS"/>
                <a:cs typeface="Trebuchet MS"/>
              </a:rPr>
              <a:t> </a:t>
            </a:r>
            <a:r>
              <a:rPr dirty="0" sz="2200" spc="-160">
                <a:latin typeface="Trebuchet MS"/>
                <a:cs typeface="Trebuchet MS"/>
              </a:rPr>
              <a:t>that</a:t>
            </a:r>
            <a:r>
              <a:rPr dirty="0" sz="2200" spc="-35">
                <a:latin typeface="Trebuchet MS"/>
                <a:cs typeface="Trebuchet MS"/>
              </a:rPr>
              <a:t> </a:t>
            </a:r>
            <a:r>
              <a:rPr dirty="0" sz="2200" spc="-250">
                <a:latin typeface="Trebuchet MS"/>
                <a:cs typeface="Trebuchet MS"/>
              </a:rPr>
              <a:t>a</a:t>
            </a:r>
            <a:r>
              <a:rPr dirty="0" sz="2200" spc="10">
                <a:latin typeface="Trebuchet MS"/>
                <a:cs typeface="Trebuchet MS"/>
              </a:rPr>
              <a:t> </a:t>
            </a:r>
            <a:r>
              <a:rPr dirty="0" sz="2200" spc="-175">
                <a:latin typeface="Trebuchet MS"/>
                <a:cs typeface="Trebuchet MS"/>
              </a:rPr>
              <a:t>callable</a:t>
            </a:r>
            <a:r>
              <a:rPr dirty="0" sz="2200" spc="5">
                <a:latin typeface="Trebuchet MS"/>
                <a:cs typeface="Trebuchet MS"/>
              </a:rPr>
              <a:t> </a:t>
            </a:r>
            <a:r>
              <a:rPr dirty="0" sz="2200" spc="-165">
                <a:latin typeface="Trebuchet MS"/>
                <a:cs typeface="Trebuchet MS"/>
              </a:rPr>
              <a:t>type</a:t>
            </a:r>
            <a:r>
              <a:rPr dirty="0" sz="2200" spc="-10">
                <a:latin typeface="Trebuchet MS"/>
                <a:cs typeface="Trebuchet MS"/>
              </a:rPr>
              <a:t> </a:t>
            </a:r>
            <a:r>
              <a:rPr dirty="0" sz="2200" spc="-155">
                <a:latin typeface="Trebuchet MS"/>
                <a:cs typeface="Trebuchet MS"/>
              </a:rPr>
              <a:t>can</a:t>
            </a:r>
            <a:r>
              <a:rPr dirty="0" sz="2200" spc="-40">
                <a:latin typeface="Trebuchet MS"/>
                <a:cs typeface="Trebuchet MS"/>
              </a:rPr>
              <a:t> </a:t>
            </a:r>
            <a:r>
              <a:rPr dirty="0" sz="2200" spc="-180">
                <a:latin typeface="Trebuchet MS"/>
                <a:cs typeface="Trebuchet MS"/>
              </a:rPr>
              <a:t>be</a:t>
            </a:r>
            <a:r>
              <a:rPr dirty="0" sz="2200" spc="25">
                <a:latin typeface="Trebuchet MS"/>
                <a:cs typeface="Trebuchet MS"/>
              </a:rPr>
              <a:t> </a:t>
            </a:r>
            <a:r>
              <a:rPr dirty="0" sz="2200" spc="-155">
                <a:latin typeface="Trebuchet MS"/>
                <a:cs typeface="Trebuchet MS"/>
              </a:rPr>
              <a:t>invoked</a:t>
            </a:r>
            <a:r>
              <a:rPr dirty="0" sz="2200" spc="120">
                <a:latin typeface="Trebuchet MS"/>
                <a:cs typeface="Trebuchet MS"/>
              </a:rPr>
              <a:t> </a:t>
            </a:r>
            <a:r>
              <a:rPr dirty="0" sz="2200" spc="-229">
                <a:latin typeface="Trebuchet MS"/>
                <a:cs typeface="Trebuchet MS"/>
              </a:rPr>
              <a:t>with</a:t>
            </a:r>
            <a:r>
              <a:rPr dirty="0" sz="2200">
                <a:latin typeface="Trebuchet MS"/>
                <a:cs typeface="Trebuchet MS"/>
              </a:rPr>
              <a:t> </a:t>
            </a:r>
            <a:r>
              <a:rPr dirty="0" sz="2200" spc="-215">
                <a:latin typeface="Trebuchet MS"/>
                <a:cs typeface="Trebuchet MS"/>
              </a:rPr>
              <a:t>a</a:t>
            </a:r>
            <a:r>
              <a:rPr dirty="0" sz="2200" spc="-15">
                <a:latin typeface="Trebuchet MS"/>
                <a:cs typeface="Trebuchet MS"/>
              </a:rPr>
              <a:t> </a:t>
            </a:r>
            <a:r>
              <a:rPr dirty="0" sz="2200" spc="-114">
                <a:latin typeface="Trebuchet MS"/>
                <a:cs typeface="Trebuchet MS"/>
              </a:rPr>
              <a:t>given</a:t>
            </a:r>
            <a:r>
              <a:rPr dirty="0" sz="2200" spc="35">
                <a:latin typeface="Trebuchet MS"/>
                <a:cs typeface="Trebuchet MS"/>
              </a:rPr>
              <a:t> </a:t>
            </a:r>
            <a:r>
              <a:rPr dirty="0" sz="2200" spc="-140">
                <a:latin typeface="Trebuchet MS"/>
                <a:cs typeface="Trebuchet MS"/>
              </a:rPr>
              <a:t>set</a:t>
            </a:r>
            <a:r>
              <a:rPr dirty="0" sz="2200" spc="-75">
                <a:latin typeface="Trebuchet MS"/>
                <a:cs typeface="Trebuchet MS"/>
              </a:rPr>
              <a:t> </a:t>
            </a:r>
            <a:r>
              <a:rPr dirty="0" sz="2200" spc="-200">
                <a:latin typeface="Trebuchet MS"/>
                <a:cs typeface="Trebuchet MS"/>
              </a:rPr>
              <a:t>of</a:t>
            </a:r>
            <a:r>
              <a:rPr dirty="0" sz="2200" spc="-75">
                <a:latin typeface="Trebuchet MS"/>
                <a:cs typeface="Trebuchet MS"/>
              </a:rPr>
              <a:t> </a:t>
            </a:r>
            <a:r>
              <a:rPr dirty="0" sz="2200" spc="-95">
                <a:latin typeface="Trebuchet MS"/>
                <a:cs typeface="Trebuchet MS"/>
              </a:rPr>
              <a:t>argument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200"/>
              </a:lnSpc>
            </a:pPr>
            <a:r>
              <a:rPr dirty="0" sz="2150" spc="-10">
                <a:latin typeface="Trebuchet MS"/>
                <a:cs typeface="Trebuchet MS"/>
              </a:rPr>
              <a:t>types</a:t>
            </a:r>
            <a:endParaRPr sz="2150">
              <a:latin typeface="Trebuchet MS"/>
              <a:cs typeface="Trebuchet MS"/>
            </a:endParaRPr>
          </a:p>
          <a:p>
            <a:pPr marL="15240">
              <a:lnSpc>
                <a:spcPts val="1835"/>
              </a:lnSpc>
            </a:pPr>
            <a:r>
              <a:rPr dirty="0" sz="1550" spc="-10">
                <a:solidFill>
                  <a:srgbClr val="006900"/>
                </a:solidFill>
                <a:latin typeface="Trebuchet MS"/>
                <a:cs typeface="Trebuchet MS"/>
              </a:rPr>
              <a:t>(concept)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782650" y="3378972"/>
            <a:ext cx="1087755" cy="480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50" spc="105">
                <a:solidFill>
                  <a:srgbClr val="01319A"/>
                </a:solidFill>
                <a:latin typeface="Trebuchet MS"/>
                <a:cs typeface="Trebuchet MS"/>
              </a:rPr>
              <a:t>conce</a:t>
            </a:r>
            <a:endParaRPr sz="2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15157"/>
            <a:ext cx="16361435" cy="77717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15157"/>
            <a:ext cx="16361435" cy="32187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15157"/>
            <a:ext cx="16361435" cy="870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15157"/>
            <a:ext cx="16361435" cy="56611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447" y="1515157"/>
            <a:ext cx="16361435" cy="9068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2025-04-10T15:06:23Z</dcterms:created>
  <dcterms:modified xsi:type="dcterms:W3CDTF">2025-04-10T15:06:23Z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2025-04-10T00:00:00Z</vt:filetime>
  </property>
  <property fmtid="{D5CDD505-2E9C-101B-9397-08002B2CF9AE}" pid="3" name="LastSaved">
    <vt:filetime>2025-04-10T00:00:00Z</vt:filetime>
  </property>
  <property fmtid="{D5CDD505-2E9C-101B-9397-08002B2CF9AE}" pid="4" name="Producer">
    <vt:lpwstr>macOS Version 14.2.1 (Build 23C71) Quartz PDFContext</vt:lpwstr>
  </property>
</Properties>
</file>